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72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</p:sldIdLst>
  <p:sldSz cx="9144000" cy="6858000" type="screen4x3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13" autoAdjust="0"/>
    <p:restoredTop sz="94553" autoAdjust="0"/>
  </p:normalViewPr>
  <p:slideViewPr>
    <p:cSldViewPr>
      <p:cViewPr>
        <p:scale>
          <a:sx n="77" d="100"/>
          <a:sy n="77" d="100"/>
        </p:scale>
        <p:origin x="-90" y="48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466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77240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3200400"/>
            <a:ext cx="7543800" cy="1524000"/>
          </a:xfrm>
        </p:spPr>
        <p:txBody>
          <a:bodyPr>
            <a:noAutofit/>
          </a:bodyPr>
          <a:lstStyle>
            <a:lvl1pPr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4724400"/>
            <a:ext cx="6858000" cy="990600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58BC0-CA4E-4428-8B35-66E8EE97C5C3}" type="datetimeFigureOut">
              <a:rPr lang="ru-RU" smtClean="0"/>
              <a:t>03.08.2022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6B799-8675-4F0E-AB16-A375D1EB2427}" type="slidenum">
              <a:rPr lang="ru-RU" smtClean="0"/>
              <a:t>‹#›</a:t>
            </a:fld>
            <a:endParaRPr lang="ru-RU"/>
          </a:p>
        </p:txBody>
      </p:sp>
      <p:sp>
        <p:nvSpPr>
          <p:cNvPr id="7" name="Rectangle 6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85800"/>
            <a:ext cx="7239000" cy="3886200"/>
          </a:xfrm>
        </p:spPr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58BC0-CA4E-4428-8B35-66E8EE97C5C3}" type="datetimeFigureOut">
              <a:rPr lang="ru-RU" smtClean="0"/>
              <a:t>03.08.2022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6B799-8675-4F0E-AB16-A375D1EB242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2000" y="685801"/>
            <a:ext cx="1828800" cy="541019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90800" y="685801"/>
            <a:ext cx="5715000" cy="4876800"/>
          </a:xfrm>
        </p:spPr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58BC0-CA4E-4428-8B35-66E8EE97C5C3}" type="datetimeFigureOut">
              <a:rPr lang="ru-RU" smtClean="0"/>
              <a:t>03.08.2022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6B799-8675-4F0E-AB16-A375D1EB242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58BC0-CA4E-4428-8B35-66E8EE97C5C3}" type="datetimeFigureOut">
              <a:rPr lang="ru-RU" smtClean="0"/>
              <a:t>03.08.2022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6B799-8675-4F0E-AB16-A375D1EB242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77240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276600"/>
            <a:ext cx="7543800" cy="1676400"/>
          </a:xfrm>
        </p:spPr>
        <p:txBody>
          <a:bodyPr anchor="b" anchorCtr="0"/>
          <a:lstStyle>
            <a:lvl1pPr algn="l">
              <a:defRPr sz="54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4953000"/>
            <a:ext cx="6858000" cy="9144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58BC0-CA4E-4428-8B35-66E8EE97C5C3}" type="datetimeFigureOut">
              <a:rPr lang="ru-RU" smtClean="0"/>
              <a:t>03.08.2022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6B799-8675-4F0E-AB16-A375D1EB2427}" type="slidenum">
              <a:rPr lang="ru-RU" smtClean="0"/>
              <a:t>‹#›</a:t>
            </a:fld>
            <a:endParaRPr lang="ru-RU"/>
          </a:p>
        </p:txBody>
      </p:sp>
      <p:sp>
        <p:nvSpPr>
          <p:cNvPr id="8" name="Rectangle 7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58BC0-CA4E-4428-8B35-66E8EE97C5C3}" type="datetimeFigureOut">
              <a:rPr lang="ru-RU" smtClean="0"/>
              <a:t>03.08.2022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6B799-8675-4F0E-AB16-A375D1EB242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89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8952" y="1329264"/>
            <a:ext cx="36576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1329264"/>
            <a:ext cx="36576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58BC0-CA4E-4428-8B35-66E8EE97C5C3}" type="datetimeFigureOut">
              <a:rPr lang="ru-RU" smtClean="0"/>
              <a:t>03.08.2022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6B799-8675-4F0E-AB16-A375D1EB2427}" type="slidenum">
              <a:rPr lang="ru-RU" smtClean="0"/>
              <a:t>‹#›</a:t>
            </a:fld>
            <a:endParaRPr lang="ru-RU"/>
          </a:p>
        </p:txBody>
      </p:sp>
      <p:cxnSp>
        <p:nvCxnSpPr>
          <p:cNvPr id="11" name="Straight Connector 10"/>
          <p:cNvCxnSpPr/>
          <p:nvPr/>
        </p:nvCxnSpPr>
        <p:spPr>
          <a:xfrm>
            <a:off x="758952" y="1249362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645152" y="1249362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58BC0-CA4E-4428-8B35-66E8EE97C5C3}" type="datetimeFigureOut">
              <a:rPr lang="ru-RU" smtClean="0"/>
              <a:t>03.08.2022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6B799-8675-4F0E-AB16-A375D1EB242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58BC0-CA4E-4428-8B35-66E8EE97C5C3}" type="datetimeFigureOut">
              <a:rPr lang="ru-RU" smtClean="0"/>
              <a:t>03.08.2022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6B799-8675-4F0E-AB16-A375D1EB242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4848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10866" y="457200"/>
            <a:ext cx="4594934" cy="4114799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2001" y="457200"/>
            <a:ext cx="2673657" cy="4114800"/>
          </a:xfrm>
        </p:spPr>
        <p:txBody>
          <a:bodyPr>
            <a:normAutofit/>
          </a:bodyPr>
          <a:lstStyle>
            <a:lvl1pPr marL="0" indent="0">
              <a:buNone/>
              <a:defRPr sz="21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58BC0-CA4E-4428-8B35-66E8EE97C5C3}" type="datetimeFigureOut">
              <a:rPr lang="ru-RU" smtClean="0"/>
              <a:t>03.08.2022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6B799-8675-4F0E-AB16-A375D1EB2427}" type="slidenum">
              <a:rPr lang="ru-RU" smtClean="0"/>
              <a:t>‹#›</a:t>
            </a:fld>
            <a:endParaRPr lang="ru-RU"/>
          </a:p>
        </p:txBody>
      </p:sp>
      <p:cxnSp>
        <p:nvCxnSpPr>
          <p:cNvPr id="10" name="Straight Connector 9"/>
          <p:cNvCxnSpPr/>
          <p:nvPr/>
        </p:nvCxnSpPr>
        <p:spPr>
          <a:xfrm rot="5400000">
            <a:off x="1677194" y="2514600"/>
            <a:ext cx="3810000" cy="1588"/>
          </a:xfrm>
          <a:prstGeom prst="line">
            <a:avLst/>
          </a:prstGeom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952" y="4572000"/>
            <a:ext cx="6784848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240" y="457200"/>
            <a:ext cx="7543800" cy="2895600"/>
          </a:xfrm>
          <a:ln w="6350">
            <a:solidFill>
              <a:schemeClr val="tx2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0392" y="3505200"/>
            <a:ext cx="7391400" cy="804862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58BC0-CA4E-4428-8B35-66E8EE97C5C3}" type="datetimeFigureOut">
              <a:rPr lang="ru-RU" smtClean="0"/>
              <a:t>03.08.2022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6B799-8675-4F0E-AB16-A375D1EB242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1800" cy="16002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685800"/>
            <a:ext cx="7543800" cy="38862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48400" y="620877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  <a:latin typeface="+mn-lt"/>
              </a:defRPr>
            </a:lvl1pPr>
          </a:lstStyle>
          <a:p>
            <a:fld id="{4ED58BC0-CA4E-4428-8B35-66E8EE97C5C3}" type="datetimeFigureOut">
              <a:rPr lang="ru-RU" smtClean="0"/>
              <a:t>03.08.2022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61999" y="6208776"/>
            <a:ext cx="48738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5687568"/>
            <a:ext cx="76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fld id="{F6B6B799-8675-4F0E-AB16-A375D1EB2427}" type="slidenum">
              <a:rPr lang="ru-RU" smtClean="0"/>
              <a:t>‹#›</a:t>
            </a:fld>
            <a:endParaRPr lang="ru-RU"/>
          </a:p>
        </p:txBody>
      </p:sp>
      <p:sp>
        <p:nvSpPr>
          <p:cNvPr id="8" name="Rectangle 7"/>
          <p:cNvSpPr/>
          <p:nvPr/>
        </p:nvSpPr>
        <p:spPr>
          <a:xfrm>
            <a:off x="777240" y="0"/>
            <a:ext cx="7543800" cy="381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54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9436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686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4592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1901952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8pPr>
      <a:lvl9pPr marL="24688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996952"/>
            <a:ext cx="7772400" cy="2016224"/>
          </a:xfrm>
        </p:spPr>
        <p:txBody>
          <a:bodyPr>
            <a:noAutofit/>
          </a:bodyPr>
          <a:lstStyle/>
          <a:p>
            <a:r>
              <a:rPr lang="ru-RU" sz="3200" dirty="0" smtClean="0"/>
              <a:t>Террасные системы, напольные покрытия, ограждения и грядки из древесно-полимерного композита</a:t>
            </a:r>
            <a:endParaRPr lang="ru-RU" sz="32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408504"/>
            <a:ext cx="5295358" cy="1440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41484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792088"/>
          </a:xfrm>
        </p:spPr>
        <p:txBody>
          <a:bodyPr>
            <a:normAutofit/>
          </a:bodyPr>
          <a:lstStyle/>
          <a:p>
            <a:r>
              <a:rPr lang="ru-RU" sz="3200" dirty="0" smtClean="0"/>
              <a:t>Преимущества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907569"/>
            <a:ext cx="8229600" cy="4302983"/>
          </a:xfrm>
        </p:spPr>
        <p:txBody>
          <a:bodyPr>
            <a:normAutofit/>
          </a:bodyPr>
          <a:lstStyle/>
          <a:p>
            <a:r>
              <a:rPr lang="ru-RU" sz="1900" dirty="0" smtClean="0"/>
              <a:t>Высокая прочность, гарантирующая многолетнюю эксплуатацию без повреждений</a:t>
            </a:r>
          </a:p>
          <a:p>
            <a:r>
              <a:rPr lang="ru-RU" sz="1900" dirty="0" smtClean="0"/>
              <a:t>Защита настила от плесени и грибка , обеспеченная комплексом биоцидных добавок</a:t>
            </a:r>
          </a:p>
          <a:p>
            <a:r>
              <a:rPr lang="ru-RU" sz="1900" dirty="0" smtClean="0"/>
              <a:t>Низкий коэффициент водопоглощения материала по сравнению с любым видом древесины, включая термодревесину</a:t>
            </a:r>
          </a:p>
          <a:p>
            <a:r>
              <a:rPr lang="ru-RU" sz="1900" dirty="0" smtClean="0"/>
              <a:t>Окрашен в массе, не требует покраски и тонировки перед монтажом</a:t>
            </a:r>
          </a:p>
          <a:p>
            <a:r>
              <a:rPr lang="ru-RU" sz="1900" dirty="0" smtClean="0"/>
              <a:t>Красители, созданы на основе высококонцентрированных пигментов, защищают от выгорания под воздействием УФ лучей</a:t>
            </a:r>
          </a:p>
          <a:p>
            <a:r>
              <a:rPr lang="ru-RU" sz="1900" dirty="0" smtClean="0"/>
              <a:t>Не греется на солнце, как дерево или песок, сохраняет приятное тепло и не переохлаждается зимой</a:t>
            </a:r>
          </a:p>
          <a:p>
            <a:r>
              <a:rPr lang="ru-RU" sz="1900" dirty="0" smtClean="0"/>
              <a:t>Не рассыхается и не трескается со временем</a:t>
            </a:r>
            <a:endParaRPr lang="ru-RU" sz="19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5013176"/>
            <a:ext cx="2304256" cy="1046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4950224"/>
            <a:ext cx="2588521" cy="1172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108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1316" y="548680"/>
            <a:ext cx="4752528" cy="656084"/>
          </a:xfrm>
        </p:spPr>
        <p:txBody>
          <a:bodyPr>
            <a:normAutofit/>
          </a:bodyPr>
          <a:lstStyle/>
          <a:p>
            <a:r>
              <a:rPr lang="ru-RU" sz="3200" dirty="0" smtClean="0"/>
              <a:t>Широкая цветовая гамма</a:t>
            </a:r>
            <a:endParaRPr lang="ru-RU" sz="3200" dirty="0"/>
          </a:p>
        </p:txBody>
      </p:sp>
      <p:pic>
        <p:nvPicPr>
          <p:cNvPr id="6148" name="Picture 4" descr="D:\Обмен\OUTDOR\Продукция OUTDOOR\ДПК\Террасная доска\TalverWood\Фото для карточек сайта\Террасная доска TalverWood 150_25_4000 антрацит\Доска антрацит 25-150 вельвет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4400" y="1202901"/>
            <a:ext cx="2640000" cy="19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D:\Обмен\OUTDOR\Продукция OUTDOOR\ДПК\Террасная доска\TalverWood\Фото для карточек сайта\Террасная доска TalverWood 150_25_4000 3D эффект, венге\доскаа Венги 25.15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079" y="1268760"/>
            <a:ext cx="2637730" cy="1978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D:\Обмен\OUTDOR\Продукция OUTDOOR\ДПК\Террасная доска\TalverWood\Фото для карточек сайта\Террасная доска TalverWood 150_25_4000 или 6000 серая 3D эффект\доска серая 25.15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9677" y="980728"/>
            <a:ext cx="2639523" cy="19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D:\Обмен\OUTDOR\Продукция OUTDOOR\ДПК\Террасная доска\TalverWood\Фото для карточек сайта\Террасная доска TalverWood 150_25_4000 орех\доска орех 25.15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3175407"/>
            <a:ext cx="2639523" cy="19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1" name="Picture 7" descr="D:\Обмен\OUTDOR\Продукция OUTDOOR\ДПК\Террасная доска\TalverWood\Фото для карточек сайта\Террасная доска TalverWood 150_25_4000 сл кость\Доска сл.кость  25-15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3400" y="3093352"/>
            <a:ext cx="2639523" cy="19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Заголовок 1"/>
          <p:cNvSpPr txBox="1">
            <a:spLocks/>
          </p:cNvSpPr>
          <p:nvPr/>
        </p:nvSpPr>
        <p:spPr>
          <a:xfrm>
            <a:off x="587079" y="5323071"/>
            <a:ext cx="8229600" cy="9361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 smtClean="0">
                <a:latin typeface="+mn-lt"/>
              </a:rPr>
              <a:t>Двухсторонняя поверхность: </a:t>
            </a:r>
            <a:r>
              <a:rPr lang="ru-RU" sz="1800" b="1" dirty="0" smtClean="0">
                <a:latin typeface="+mn-lt"/>
              </a:rPr>
              <a:t>текстура под дерево/ вельвет</a:t>
            </a:r>
            <a:endParaRPr lang="ru-RU" sz="18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37033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8424936" cy="1800200"/>
          </a:xfrm>
        </p:spPr>
        <p:txBody>
          <a:bodyPr>
            <a:normAutofit/>
          </a:bodyPr>
          <a:lstStyle/>
          <a:p>
            <a:r>
              <a:rPr lang="ru-RU" sz="2800" dirty="0" smtClean="0"/>
              <a:t>Скрытое </a:t>
            </a:r>
            <a:r>
              <a:rPr lang="ru-RU" sz="2800" dirty="0" err="1" smtClean="0"/>
              <a:t>кляймерное</a:t>
            </a:r>
            <a:r>
              <a:rPr lang="ru-RU" sz="2800" dirty="0"/>
              <a:t> </a:t>
            </a:r>
            <a:r>
              <a:rPr lang="ru-RU" sz="2800" dirty="0" smtClean="0"/>
              <a:t>соединение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Минимальный технологический зазор при монтаже покрытия!</a:t>
            </a:r>
            <a:endParaRPr lang="ru-RU" sz="2400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587996"/>
            <a:ext cx="4114800" cy="156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628328" y="3150096"/>
            <a:ext cx="8424936" cy="14401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800" dirty="0" smtClean="0">
                <a:latin typeface="+mn-lt"/>
              </a:rPr>
              <a:t>Данное соединение незаметно, зазор 3-4мм обеспечен конструкцией </a:t>
            </a:r>
            <a:r>
              <a:rPr lang="ru-RU" sz="1800" dirty="0" err="1" smtClean="0">
                <a:latin typeface="+mn-lt"/>
              </a:rPr>
              <a:t>кляймера</a:t>
            </a:r>
            <a:r>
              <a:rPr lang="ru-RU" sz="1800" dirty="0" smtClean="0">
                <a:latin typeface="+mn-lt"/>
              </a:rPr>
              <a:t>, что создает эффект максимально приближенный к стыковому соединению, при этом обеспечивает необходимую вентиляцию и свободное расширение/сжатие при смене сезонов и воздействии влаги. </a:t>
            </a:r>
            <a:endParaRPr lang="ru-RU" sz="1800" dirty="0">
              <a:latin typeface="+mn-lt"/>
            </a:endParaRPr>
          </a:p>
        </p:txBody>
      </p:sp>
      <p:pic>
        <p:nvPicPr>
          <p:cNvPr id="7173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42" t="7523" r="15815"/>
          <a:stretch/>
        </p:blipFill>
        <p:spPr bwMode="auto">
          <a:xfrm>
            <a:off x="4840796" y="4533285"/>
            <a:ext cx="1434802" cy="1611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5"/>
          <a:stretch/>
        </p:blipFill>
        <p:spPr bwMode="auto">
          <a:xfrm>
            <a:off x="6804248" y="4408182"/>
            <a:ext cx="1454432" cy="1728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7204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548680"/>
            <a:ext cx="5976664" cy="72008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Монтаж системы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55576" y="1628800"/>
            <a:ext cx="7543800" cy="3886200"/>
          </a:xfrm>
        </p:spPr>
        <p:txBody>
          <a:bodyPr>
            <a:normAutofit lnSpcReduction="10000"/>
          </a:bodyPr>
          <a:lstStyle/>
          <a:p>
            <a:r>
              <a:rPr lang="ru-RU" sz="1800" dirty="0" smtClean="0"/>
              <a:t>Система монтажа разработана с целью упростить и ускорить создание любого проекта заказчика.</a:t>
            </a:r>
          </a:p>
          <a:p>
            <a:r>
              <a:rPr lang="ru-RU" sz="1800" dirty="0" smtClean="0"/>
              <a:t>Материал легко пилится, сверлится, строгается. Не требуется специальных инструментов для сборки.</a:t>
            </a:r>
          </a:p>
          <a:p>
            <a:r>
              <a:rPr lang="ru-RU" sz="1800" dirty="0" smtClean="0"/>
              <a:t>Использование лаг из ДПК или алюминиевых лаг для террас «под нагрузкой» гарантирует исключительную надежность конструкции в целом.</a:t>
            </a:r>
          </a:p>
          <a:p>
            <a:r>
              <a:rPr lang="ru-RU" sz="1800" dirty="0" err="1" smtClean="0"/>
              <a:t>Кляймерное</a:t>
            </a:r>
            <a:r>
              <a:rPr lang="ru-RU" sz="1800" dirty="0" smtClean="0"/>
              <a:t> соединение и использование торцевого уголка позволяет быстро и надежно собрать конструкцию, а при необходимости демонтировать ее для хранения или переноса (актуально для ресторанов, уличных кафе, временных конструкций на открытом воздухе)</a:t>
            </a:r>
          </a:p>
          <a:p>
            <a:r>
              <a:rPr lang="ru-RU" sz="1800" dirty="0" smtClean="0"/>
              <a:t>Подробная инструкция позволяет провести сборку самостоятельно.  Инструкция на сайте: </a:t>
            </a:r>
            <a:r>
              <a:rPr lang="en-US" sz="1800" dirty="0"/>
              <a:t>https://outdoor-mebel.ru/</a:t>
            </a:r>
            <a:endParaRPr lang="ru-RU" sz="1800" dirty="0"/>
          </a:p>
          <a:p>
            <a:pPr marL="0" indent="0">
              <a:buNone/>
            </a:pPr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4178607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620688"/>
            <a:ext cx="6781800" cy="1096144"/>
          </a:xfrm>
        </p:spPr>
        <p:txBody>
          <a:bodyPr>
            <a:normAutofit/>
          </a:bodyPr>
          <a:lstStyle/>
          <a:p>
            <a:r>
              <a:rPr lang="ru-RU" sz="3200" dirty="0"/>
              <a:t>Уход за настилом из террасной доски из ДПК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55576" y="1988840"/>
            <a:ext cx="7543800" cy="3886200"/>
          </a:xfrm>
        </p:spPr>
        <p:txBody>
          <a:bodyPr>
            <a:noAutofit/>
          </a:bodyPr>
          <a:lstStyle/>
          <a:p>
            <a:r>
              <a:rPr lang="ru-RU" sz="1400" dirty="0" smtClean="0"/>
              <a:t>✓ </a:t>
            </a:r>
            <a:r>
              <a:rPr lang="ru-RU" sz="1400" dirty="0"/>
              <a:t>Следите за чистотой в зазорах между досками и по периметру настила для хорошей циркуляции воздуха и отвода дождевой и талой воды; </a:t>
            </a:r>
            <a:endParaRPr lang="ru-RU" sz="1400" dirty="0" smtClean="0"/>
          </a:p>
          <a:p>
            <a:r>
              <a:rPr lang="ru-RU" sz="1400" dirty="0" smtClean="0"/>
              <a:t>✓ </a:t>
            </a:r>
            <a:r>
              <a:rPr lang="ru-RU" sz="1400" dirty="0"/>
              <a:t>Допускается мойка настила водой под давлением не более 80 </a:t>
            </a:r>
            <a:r>
              <a:rPr lang="ru-RU" sz="1400" dirty="0" err="1"/>
              <a:t>bar</a:t>
            </a:r>
            <a:r>
              <a:rPr lang="ru-RU" sz="1400" dirty="0"/>
              <a:t>, на расстоянии не менее 400 мм с добавлением моющего средства для ДПК, не применяйте абразивные средства и сложные химические составы. </a:t>
            </a:r>
            <a:endParaRPr lang="ru-RU" sz="1400" dirty="0" smtClean="0"/>
          </a:p>
          <a:p>
            <a:r>
              <a:rPr lang="ru-RU" sz="1400" dirty="0" smtClean="0"/>
              <a:t>✓ </a:t>
            </a:r>
            <a:r>
              <a:rPr lang="ru-RU" sz="1400" dirty="0"/>
              <a:t>При попадании каких-либо жиров на поверхность, смойте его как можно быстрее с применением моющего средства для </a:t>
            </a:r>
            <a:r>
              <a:rPr lang="ru-RU" sz="1400" dirty="0" smtClean="0"/>
              <a:t>ДПК</a:t>
            </a:r>
          </a:p>
          <a:p>
            <a:r>
              <a:rPr lang="ru-RU" sz="1400" dirty="0" smtClean="0"/>
              <a:t>✓ </a:t>
            </a:r>
            <a:r>
              <a:rPr lang="ru-RU" sz="1400" dirty="0"/>
              <a:t>Для очистки от загрязнений не используйте </a:t>
            </a:r>
            <a:r>
              <a:rPr lang="ru-RU" sz="1400" dirty="0" smtClean="0"/>
              <a:t>растворители.</a:t>
            </a:r>
          </a:p>
          <a:p>
            <a:r>
              <a:rPr lang="ru-RU" sz="1400" dirty="0" smtClean="0"/>
              <a:t> </a:t>
            </a:r>
            <a:r>
              <a:rPr lang="ru-RU" sz="1400" dirty="0"/>
              <a:t>✓ Не используйте на настиле резиновые коврики, они могут окрасить террасу. Пользуйтесь виниловыми или тканевыми ковриками. </a:t>
            </a:r>
            <a:endParaRPr lang="ru-RU" sz="1400" dirty="0" smtClean="0"/>
          </a:p>
          <a:p>
            <a:r>
              <a:rPr lang="ru-RU" sz="1400" dirty="0" smtClean="0"/>
              <a:t>✓ </a:t>
            </a:r>
            <a:r>
              <a:rPr lang="ru-RU" sz="1400" dirty="0"/>
              <a:t>Не ставьте на террасный настил предметы, нагретые выше 50оС, настил может деформироваться</a:t>
            </a:r>
            <a:r>
              <a:rPr lang="ru-RU" sz="1400" dirty="0" smtClean="0"/>
              <a:t>.</a:t>
            </a:r>
          </a:p>
          <a:p>
            <a:r>
              <a:rPr lang="ru-RU" sz="1400" dirty="0" smtClean="0"/>
              <a:t> </a:t>
            </a:r>
            <a:r>
              <a:rPr lang="ru-RU" sz="1400" dirty="0"/>
              <a:t>✓ Не оставляйте на настиле металлические предметы (они могут оставить ржавые пятна). </a:t>
            </a:r>
            <a:endParaRPr lang="ru-RU" sz="1400" dirty="0" smtClean="0"/>
          </a:p>
          <a:p>
            <a:r>
              <a:rPr lang="ru-RU" sz="1400" dirty="0" smtClean="0"/>
              <a:t>✓ </a:t>
            </a:r>
            <a:r>
              <a:rPr lang="ru-RU" sz="1400" dirty="0"/>
              <a:t>Для очистки террасы от снега и льда, не используйте металлическую лопату и скребок. Пользуйтесь только щеткой и пластиковой лопатой. </a:t>
            </a:r>
            <a:endParaRPr lang="ru-RU" sz="1400" dirty="0" smtClean="0"/>
          </a:p>
          <a:p>
            <a:r>
              <a:rPr lang="ru-RU" sz="1400" dirty="0" smtClean="0"/>
              <a:t>✓ </a:t>
            </a:r>
            <a:r>
              <a:rPr lang="ru-RU" sz="1400" dirty="0"/>
              <a:t>Вы можете покрасить или покрыть террасную доску из ДПК лессирующими составами для деревянных изделий;</a:t>
            </a:r>
          </a:p>
        </p:txBody>
      </p:sp>
    </p:spTree>
    <p:extLst>
      <p:ext uri="{BB962C8B-B14F-4D97-AF65-F5344CB8AC3E}">
        <p14:creationId xmlns:p14="http://schemas.microsoft.com/office/powerpoint/2010/main" val="1718454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404664"/>
            <a:ext cx="6781800" cy="1024136"/>
          </a:xfrm>
        </p:spPr>
        <p:txBody>
          <a:bodyPr>
            <a:normAutofit/>
          </a:bodyPr>
          <a:lstStyle/>
          <a:p>
            <a:r>
              <a:rPr lang="ru-RU" sz="3600" dirty="0" smtClean="0"/>
              <a:t>Почему нас выбирают?</a:t>
            </a: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55576" y="1844824"/>
            <a:ext cx="7543800" cy="3886200"/>
          </a:xfrm>
        </p:spPr>
        <p:txBody>
          <a:bodyPr>
            <a:normAutofit/>
          </a:bodyPr>
          <a:lstStyle/>
          <a:p>
            <a:r>
              <a:rPr lang="ru-RU" sz="1800" dirty="0" smtClean="0"/>
              <a:t>Высокое качество продукции, подтвержденное лабораторными испытаниями, а также сертификатами соответствия</a:t>
            </a:r>
          </a:p>
          <a:p>
            <a:r>
              <a:rPr lang="ru-RU" sz="1800" dirty="0" smtClean="0"/>
              <a:t>5 цветов, двухсторонняя поверхность = 10 вариантов покрытия</a:t>
            </a:r>
          </a:p>
          <a:p>
            <a:r>
              <a:rPr lang="ru-RU" sz="1800" dirty="0" smtClean="0"/>
              <a:t>Небольшой удельный  вес (2,7 кг/</a:t>
            </a:r>
            <a:r>
              <a:rPr lang="ru-RU" sz="1800" dirty="0" err="1" smtClean="0"/>
              <a:t>м.п</a:t>
            </a:r>
            <a:r>
              <a:rPr lang="ru-RU" sz="1800" dirty="0" smtClean="0"/>
              <a:t>.) , позволяющий легко перемещать  и монтировать доску</a:t>
            </a:r>
          </a:p>
          <a:p>
            <a:r>
              <a:rPr lang="ru-RU" sz="1800" dirty="0" smtClean="0"/>
              <a:t>Наличие ступеней стандартных размеров одного и того же оттенка, что и основная доска</a:t>
            </a:r>
          </a:p>
          <a:p>
            <a:r>
              <a:rPr lang="ru-RU" sz="1800" dirty="0" smtClean="0"/>
              <a:t>Торцевой уголок в тон доски  надежен  и сразу заменяет несколько аксессуаров – торцевой профиль, торцевую планку и торцевую заглушку </a:t>
            </a:r>
          </a:p>
          <a:p>
            <a:r>
              <a:rPr lang="ru-RU" sz="1800" dirty="0" smtClean="0"/>
              <a:t>Наличие специальные торцевых заглушек для ступеней и доски </a:t>
            </a:r>
          </a:p>
          <a:p>
            <a:r>
              <a:rPr lang="ru-RU" sz="1800" dirty="0" smtClean="0"/>
              <a:t>Минимальный технологический зазор при укладке покрытия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46134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692696"/>
            <a:ext cx="6781800" cy="952128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Очевидные и скрытые выгоды                                                           для ДИЗАЙНЕРОВ</a:t>
            </a: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55576" y="1772816"/>
            <a:ext cx="7543800" cy="3886200"/>
          </a:xfrm>
        </p:spPr>
        <p:txBody>
          <a:bodyPr>
            <a:normAutofit fontScale="92500"/>
          </a:bodyPr>
          <a:lstStyle/>
          <a:p>
            <a:r>
              <a:rPr lang="ru-RU" sz="1800" dirty="0" smtClean="0"/>
              <a:t>Бонусная система ценообразования: гарантированный бонус 7-15%</a:t>
            </a:r>
          </a:p>
          <a:p>
            <a:r>
              <a:rPr lang="ru-RU" sz="1800" dirty="0" smtClean="0"/>
              <a:t>Гарантия на продукцию:</a:t>
            </a:r>
          </a:p>
          <a:p>
            <a:pPr marL="0" indent="0">
              <a:buNone/>
            </a:pPr>
            <a:r>
              <a:rPr lang="ru-RU" sz="1800" dirty="0"/>
              <a:t> </a:t>
            </a:r>
            <a:r>
              <a:rPr lang="ru-RU" sz="1800" dirty="0" smtClean="0"/>
              <a:t>                              1 год – на коммерческие объекты</a:t>
            </a:r>
          </a:p>
          <a:p>
            <a:pPr marL="0" indent="0">
              <a:buNone/>
            </a:pPr>
            <a:r>
              <a:rPr lang="ru-RU" sz="1800" dirty="0"/>
              <a:t> </a:t>
            </a:r>
            <a:r>
              <a:rPr lang="ru-RU" sz="1800" dirty="0" smtClean="0"/>
              <a:t>                              2 года – на частные объекты</a:t>
            </a:r>
          </a:p>
          <a:p>
            <a:r>
              <a:rPr lang="ru-RU" sz="1800" dirty="0" smtClean="0"/>
              <a:t>Выгодное месторасположение склада и офиса</a:t>
            </a:r>
          </a:p>
          <a:p>
            <a:r>
              <a:rPr lang="ru-RU" sz="1800" dirty="0" smtClean="0"/>
              <a:t>Постоянное наличие  всей линейки доски  и комплектующих на складе в Екатеринбурге, обеспечивающее быстроту и комфорт покупки</a:t>
            </a:r>
          </a:p>
          <a:p>
            <a:r>
              <a:rPr lang="ru-RU" sz="1800" dirty="0" smtClean="0"/>
              <a:t>Удобная упаковка профиля в </a:t>
            </a:r>
            <a:r>
              <a:rPr lang="ru-RU" sz="1800" dirty="0" err="1" smtClean="0"/>
              <a:t>термоусадочную</a:t>
            </a:r>
            <a:r>
              <a:rPr lang="ru-RU" sz="1800" dirty="0" smtClean="0"/>
              <a:t> пленку - минус расходы на логистику, риск повреждения во время транспортировки и при хранении материала. Защита от пыли и грязи  - в идеальном виде к потребителю</a:t>
            </a:r>
          </a:p>
          <a:p>
            <a:r>
              <a:rPr lang="ru-RU" sz="1800" dirty="0" smtClean="0"/>
              <a:t>Помощь при расчетах, а также мгновенная реакция на вопросы и  рекламации потребителя</a:t>
            </a:r>
          </a:p>
          <a:p>
            <a:r>
              <a:rPr lang="ru-RU" sz="1800" dirty="0" smtClean="0"/>
              <a:t>Стенды, каталоги, презентационные боксы</a:t>
            </a:r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252336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-35974"/>
            <a:ext cx="6781800" cy="1600200"/>
          </a:xfrm>
        </p:spPr>
        <p:txBody>
          <a:bodyPr/>
          <a:lstStyle/>
          <a:p>
            <a:r>
              <a:rPr lang="ru-RU" dirty="0" smtClean="0"/>
              <a:t>Экология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908720"/>
            <a:ext cx="8640960" cy="3124944"/>
          </a:xfrm>
        </p:spPr>
        <p:txBody>
          <a:bodyPr>
            <a:normAutofit/>
          </a:bodyPr>
          <a:lstStyle/>
          <a:p>
            <a:r>
              <a:rPr lang="ru-RU" sz="2000" dirty="0" smtClean="0"/>
              <a:t>В составе доски </a:t>
            </a:r>
            <a:r>
              <a:rPr lang="en-US" sz="2000" dirty="0" smtClean="0"/>
              <a:t>TALVER wood </a:t>
            </a:r>
            <a:r>
              <a:rPr lang="ru-RU" sz="2000" dirty="0" smtClean="0"/>
              <a:t>не содержатся соединения хлора и фенолформальдегидных смол, которые вредны для здоровья человека и способны выделяться в окружающую среду, используемый нами полиэтилен сам по себе  полностью безвреден, а элементов, вступающих с ними в реакцию до образования вредных соединений, нет.</a:t>
            </a:r>
            <a:endParaRPr lang="ru-RU" sz="2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3501008"/>
            <a:ext cx="3096344" cy="2182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43258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2000" y="692696"/>
            <a:ext cx="6781800" cy="864096"/>
          </a:xfrm>
        </p:spPr>
        <p:txBody>
          <a:bodyPr>
            <a:normAutofit/>
          </a:bodyPr>
          <a:lstStyle/>
          <a:p>
            <a:r>
              <a:rPr lang="ru-RU" sz="3200" dirty="0" smtClean="0"/>
              <a:t>Террасная доска </a:t>
            </a:r>
            <a:r>
              <a:rPr lang="en-US" sz="3200" dirty="0" smtClean="0"/>
              <a:t>TALVER wood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1600" dirty="0" smtClean="0"/>
              <a:t>          В составе продукции 50% древесной муки,30% полиэтилена, а так же комплекс специально разработанных красителей и добавок. Сочетание компонентов и применяемая технология позволяет усилить прочность материала, сопротивляемость к гниению, горючести, атмосферным воздействиям, снизить водопоглощени</a:t>
            </a:r>
            <a:r>
              <a:rPr lang="ru-RU" sz="1600" dirty="0"/>
              <a:t>е</a:t>
            </a:r>
            <a:r>
              <a:rPr lang="ru-RU" sz="1600" dirty="0" smtClean="0"/>
              <a:t> и, при этом сохранить природные свойства древесины. Наша доска отличается превосходной геометрией и высоким качеством цвета.</a:t>
            </a:r>
            <a:endParaRPr lang="ru-RU" sz="16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2300"/>
          <a:stretch/>
        </p:blipFill>
        <p:spPr bwMode="auto">
          <a:xfrm>
            <a:off x="971599" y="3933056"/>
            <a:ext cx="7114381" cy="2131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96696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1080" y="476672"/>
            <a:ext cx="7315336" cy="1600200"/>
          </a:xfrm>
        </p:spPr>
        <p:txBody>
          <a:bodyPr>
            <a:noAutofit/>
          </a:bodyPr>
          <a:lstStyle/>
          <a:p>
            <a:r>
              <a:rPr lang="ru-RU" sz="2800" dirty="0" smtClean="0"/>
              <a:t>Напольные покрытия </a:t>
            </a:r>
            <a:r>
              <a:rPr lang="en-US" sz="3600" dirty="0" smtClean="0"/>
              <a:t>TALVER wood </a:t>
            </a:r>
            <a:r>
              <a:rPr lang="ru-RU" sz="2800" dirty="0" smtClean="0"/>
              <a:t>рекомендованы к применению:</a:t>
            </a: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55576" y="1988840"/>
            <a:ext cx="7543800" cy="1015008"/>
          </a:xfrm>
        </p:spPr>
        <p:txBody>
          <a:bodyPr>
            <a:normAutofit/>
          </a:bodyPr>
          <a:lstStyle/>
          <a:p>
            <a:r>
              <a:rPr lang="ru-RU" sz="1800" b="1" dirty="0" smtClean="0"/>
              <a:t>В индивидуальном домостроении для обустройства открытых веранд, террас, беседок, эксплуатируемых крыш, лоджий, садовых дорожек и зон отдыха</a:t>
            </a:r>
            <a:endParaRPr lang="ru-RU" sz="18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3452547"/>
            <a:ext cx="2520280" cy="2513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3461445"/>
            <a:ext cx="2520280" cy="249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446796"/>
            <a:ext cx="2592288" cy="249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11272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000" dirty="0" smtClean="0"/>
              <a:t>На объектах промышленного и городского назначения –    в парках, производственных и технических зонах</a:t>
            </a:r>
            <a:endParaRPr lang="ru-RU" sz="20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24744"/>
            <a:ext cx="3168352" cy="2085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3147" y="1196753"/>
            <a:ext cx="3051221" cy="19984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38"/>
          <a:stretch/>
        </p:blipFill>
        <p:spPr bwMode="auto">
          <a:xfrm>
            <a:off x="2767096" y="3429000"/>
            <a:ext cx="3305978" cy="2007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8345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82154"/>
          </a:xfrm>
        </p:spPr>
        <p:txBody>
          <a:bodyPr>
            <a:noAutofit/>
          </a:bodyPr>
          <a:lstStyle/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Для благоустройства объектов на открытом воздухе, для оборудования площадок в непосредственной близости от бассейнов и водоемов, для строительства пристаней и пирсов</a:t>
            </a:r>
            <a:endParaRPr lang="ru-RU" sz="2400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700808"/>
            <a:ext cx="2736303" cy="1914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3181" y="1628800"/>
            <a:ext cx="2714592" cy="2016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8602" y="3789040"/>
            <a:ext cx="3848273" cy="2348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05848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ru-RU" sz="2400" dirty="0" smtClean="0"/>
              <a:t>Для создания сезонных построек –летних кафе, ресторанов, площадок «</a:t>
            </a:r>
            <a:r>
              <a:rPr lang="en-US" sz="2400" dirty="0" smtClean="0"/>
              <a:t>open air</a:t>
            </a:r>
            <a:r>
              <a:rPr lang="ru-RU" sz="2400" dirty="0" smtClean="0"/>
              <a:t>»</a:t>
            </a:r>
            <a:endParaRPr lang="ru-RU" sz="2400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836712"/>
            <a:ext cx="3627304" cy="2332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5" y="836712"/>
            <a:ext cx="3744416" cy="2304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3356993"/>
            <a:ext cx="3168352" cy="2005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5493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9776"/>
            <a:ext cx="8229600" cy="1143000"/>
          </a:xfrm>
        </p:spPr>
        <p:txBody>
          <a:bodyPr/>
          <a:lstStyle/>
          <a:p>
            <a:r>
              <a:rPr lang="ru-RU" dirty="0" smtClean="0"/>
              <a:t>Грядки из </a:t>
            </a:r>
            <a:r>
              <a:rPr lang="ru-RU" dirty="0" err="1" smtClean="0"/>
              <a:t>дпк</a:t>
            </a:r>
            <a:endParaRPr lang="ru-RU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3861048"/>
            <a:ext cx="2063214" cy="2232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4158" y="3789040"/>
            <a:ext cx="3600400" cy="2187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1412776"/>
            <a:ext cx="5544957" cy="2135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793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764704"/>
            <a:ext cx="7344816" cy="504056"/>
          </a:xfrm>
        </p:spPr>
        <p:txBody>
          <a:bodyPr>
            <a:normAutofit fontScale="90000"/>
          </a:bodyPr>
          <a:lstStyle/>
          <a:p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/>
              <a:t/>
            </a:r>
            <a:br>
              <a:rPr lang="ru-RU" sz="3200" dirty="0"/>
            </a:br>
            <a:r>
              <a:rPr lang="ru-RU" sz="3200" dirty="0" smtClean="0"/>
              <a:t>Ограждения из ДПК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1484784"/>
            <a:ext cx="7543800" cy="2376264"/>
          </a:xfrm>
        </p:spPr>
        <p:txBody>
          <a:bodyPr>
            <a:normAutofit lnSpcReduction="10000"/>
          </a:bodyPr>
          <a:lstStyle/>
          <a:p>
            <a:r>
              <a:rPr lang="ru-RU" sz="1600" dirty="0" smtClean="0"/>
              <a:t>Стильный </a:t>
            </a:r>
            <a:r>
              <a:rPr lang="ru-RU" sz="1600" dirty="0"/>
              <a:t>внешний вид с имитацией среза древесины.  </a:t>
            </a:r>
          </a:p>
          <a:p>
            <a:r>
              <a:rPr lang="ru-RU" sz="1600" dirty="0"/>
              <a:t>Срок эксплуатации более 40 лет!</a:t>
            </a:r>
          </a:p>
          <a:p>
            <a:r>
              <a:rPr lang="ru-RU" sz="1600" dirty="0"/>
              <a:t>Экологически чистый материал.</a:t>
            </a:r>
          </a:p>
          <a:p>
            <a:r>
              <a:rPr lang="ru-RU" sz="1600" dirty="0"/>
              <a:t>Не нуждаются в уходе и периодической покраске.</a:t>
            </a:r>
          </a:p>
          <a:p>
            <a:r>
              <a:rPr lang="ru-RU" sz="1600" dirty="0"/>
              <a:t>Устойчивы к воздействию влаги, солнцу.</a:t>
            </a:r>
          </a:p>
          <a:p>
            <a:r>
              <a:rPr lang="ru-RU" sz="1600" dirty="0"/>
              <a:t>Ограждения не растрескивается, не деформируется и не гниет.</a:t>
            </a:r>
          </a:p>
          <a:p>
            <a:r>
              <a:rPr lang="ru-RU" sz="1600" dirty="0"/>
              <a:t>Не меняют свой цвет на протяжении всего периода эксплуатации</a:t>
            </a:r>
            <a:r>
              <a:rPr lang="ru-RU" sz="1600" dirty="0" smtClean="0"/>
              <a:t>..</a:t>
            </a:r>
            <a:endParaRPr lang="ru-RU" sz="1600" dirty="0"/>
          </a:p>
          <a:p>
            <a:r>
              <a:rPr lang="ru-RU" sz="1600" dirty="0"/>
              <a:t>Возможность скрытого монтажа подсветки.</a:t>
            </a:r>
          </a:p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7" y="2924944"/>
            <a:ext cx="2276295" cy="3129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908720"/>
            <a:ext cx="2985588" cy="1728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710" y="3837688"/>
            <a:ext cx="4392488" cy="2217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2191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404664"/>
            <a:ext cx="6120680" cy="664096"/>
          </a:xfrm>
        </p:spPr>
        <p:txBody>
          <a:bodyPr>
            <a:normAutofit fontScale="90000"/>
          </a:bodyPr>
          <a:lstStyle/>
          <a:p>
            <a:r>
              <a:rPr lang="ru-RU" sz="2800" dirty="0" smtClean="0"/>
              <a:t>Заборы и заборный штакетник из ДПК</a:t>
            </a:r>
            <a:endParaRPr lang="ru-RU" sz="28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1196751"/>
            <a:ext cx="3358619" cy="1889223"/>
          </a:xfrm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645024"/>
            <a:ext cx="3672408" cy="2140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616323" y="1385290"/>
            <a:ext cx="4572000" cy="483209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400" b="1" dirty="0"/>
              <a:t>Преимущества заборов из ДПК и алюминиевых профилей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/>
              <a:t>Основные несущие элементы системы (столбы, направляющие, усиливающие профили) выполнены из алюминия, тем самым обеспечивая максимально длительный срок службы таких заборов, без дополнительного обслуживания.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/>
              <a:t>Высокая прочность конструкции обеспечивается благодаря продуманным и высокотехнологично спроектированными  усиленными элементами каждой детали.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/>
              <a:t>Наполнение секций  древесно-полимерными композитными профильными изделиями позволяет создать долговечные и не требующие постоянного ухода ограждения.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/>
              <a:t>Эстетика современных досок из ДПК намного превосходит деревянные или металлические составляющие.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/>
              <a:t>Универсальность алюминиевых изделий системы и богатство выбора ДПК наполнения позволяет реализовать самые невероятные дизайнерские решения.</a:t>
            </a:r>
          </a:p>
        </p:txBody>
      </p:sp>
    </p:spTree>
    <p:extLst>
      <p:ext uri="{BB962C8B-B14F-4D97-AF65-F5344CB8AC3E}">
        <p14:creationId xmlns:p14="http://schemas.microsoft.com/office/powerpoint/2010/main" val="1382669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NewsPrint">
  <a:themeElements>
    <a:clrScheme name="NewsPrint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AD0101"/>
      </a:accent1>
      <a:accent2>
        <a:srgbClr val="726056"/>
      </a:accent2>
      <a:accent3>
        <a:srgbClr val="AC956E"/>
      </a:accent3>
      <a:accent4>
        <a:srgbClr val="808DA9"/>
      </a:accent4>
      <a:accent5>
        <a:srgbClr val="424E5B"/>
      </a:accent5>
      <a:accent6>
        <a:srgbClr val="730E00"/>
      </a:accent6>
      <a:hlink>
        <a:srgbClr val="D26900"/>
      </a:hlink>
      <a:folHlink>
        <a:srgbClr val="D89243"/>
      </a:folHlink>
    </a:clrScheme>
    <a:fontScheme name="NewsPrint">
      <a:majorFont>
        <a:latin typeface="Impact"/>
        <a:ea typeface=""/>
        <a:cs typeface=""/>
        <a:font script="Jpan" typeface="HGP創英角ｺﾞｼｯｸUB"/>
        <a:font script="Hang" typeface="HY견고딕"/>
        <a:font script="Hans" typeface="微软雅黑"/>
        <a:font script="Hant" typeface="微軟正黑體"/>
        <a:font script="Arab" typeface="Tahoma"/>
        <a:font script="Hebr" typeface="To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NewsPrint">
      <a:fillStyleLst>
        <a:solidFill>
          <a:schemeClr val="phClr"/>
        </a:solidFill>
        <a:gradFill rotWithShape="1">
          <a:gsLst>
            <a:gs pos="0">
              <a:schemeClr val="phClr">
                <a:tint val="37000"/>
                <a:hueMod val="100000"/>
                <a:satMod val="200000"/>
                <a:lumMod val="88000"/>
              </a:schemeClr>
            </a:gs>
            <a:gs pos="100000">
              <a:schemeClr val="phClr">
                <a:tint val="53000"/>
                <a:shade val="100000"/>
                <a:hueMod val="100000"/>
                <a:satMod val="350000"/>
                <a:lumMod val="79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83000"/>
                <a:shade val="100000"/>
                <a:alpha val="100000"/>
                <a:hueMod val="100000"/>
                <a:satMod val="220000"/>
                <a:lumMod val="90000"/>
              </a:schemeClr>
            </a:gs>
            <a:gs pos="76000">
              <a:schemeClr val="phClr">
                <a:shade val="100000"/>
              </a:schemeClr>
            </a:gs>
            <a:gs pos="100000">
              <a:schemeClr val="phClr">
                <a:shade val="93000"/>
                <a:alpha val="100000"/>
                <a:satMod val="100000"/>
                <a:lumMod val="93000"/>
              </a:schemeClr>
            </a:gs>
          </a:gsLst>
          <a:path path="circle">
            <a:fillToRect l="15000" t="15000" r="100000" b="100000"/>
          </a:path>
        </a:gradFill>
      </a:fillStyleLst>
      <a:lnStyleLst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12700" dir="528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2700">
            <a:bevelT w="31750" h="127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3000"/>
              </a:schemeClr>
            </a:gs>
            <a:gs pos="100000">
              <a:schemeClr val="phClr">
                <a:shade val="55000"/>
              </a:schemeClr>
            </a:gs>
          </a:gsLst>
          <a:lin ang="5400000" scaled="1"/>
        </a:gradFill>
        <a:blipFill rotWithShape="1">
          <a:blip xmlns:r="http://schemas.openxmlformats.org/officeDocument/2006/relationships" r:embed="rId1">
            <a:duotone>
              <a:schemeClr val="phClr">
                <a:shade val="20000"/>
                <a:satMod val="350000"/>
                <a:lumMod val="125000"/>
              </a:schemeClr>
              <a:schemeClr val="phClr">
                <a:tint val="90000"/>
                <a:satMod val="25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Newsprint</Template>
  <TotalTime>492</TotalTime>
  <Words>843</Words>
  <Application>Microsoft Office PowerPoint</Application>
  <PresentationFormat>Экран (4:3)</PresentationFormat>
  <Paragraphs>73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NewsPrint</vt:lpstr>
      <vt:lpstr>Террасные системы, напольные покрытия, ограждения и грядки из древесно-полимерного композита</vt:lpstr>
      <vt:lpstr>Террасная доска TALVER wood</vt:lpstr>
      <vt:lpstr>Напольные покрытия TALVER wood рекомендованы к применению:</vt:lpstr>
      <vt:lpstr>   На объектах промышленного и городского назначения –    в парках, производственных и технических зонах</vt:lpstr>
      <vt:lpstr> Для благоустройства объектов на открытом воздухе, для оборудования площадок в непосредственной близости от бассейнов и водоемов, для строительства пристаней и пирсов</vt:lpstr>
      <vt:lpstr>Для создания сезонных построек –летних кафе, ресторанов, площадок «open air»</vt:lpstr>
      <vt:lpstr>Грядки из дпк</vt:lpstr>
      <vt:lpstr>  Ограждения из ДПК</vt:lpstr>
      <vt:lpstr>Заборы и заборный штакетник из ДПК</vt:lpstr>
      <vt:lpstr>Преимущества</vt:lpstr>
      <vt:lpstr>Широкая цветовая гамма</vt:lpstr>
      <vt:lpstr>Скрытое кляймерное соединение Минимальный технологический зазор при монтаже покрытия!</vt:lpstr>
      <vt:lpstr>Монтаж системы</vt:lpstr>
      <vt:lpstr>Уход за настилом из террасной доски из ДПК</vt:lpstr>
      <vt:lpstr>Почему нас выбирают?</vt:lpstr>
      <vt:lpstr>Очевидные и скрытые выгоды                                                           для ДИЗАЙНЕРОВ</vt:lpstr>
      <vt:lpstr>Экология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Террасные системы, напольные покрытия, ограждения и грядки из древесно-полимерного композита</dc:title>
  <dc:creator>manager1</dc:creator>
  <cp:lastModifiedBy>manager1</cp:lastModifiedBy>
  <cp:revision>37</cp:revision>
  <cp:lastPrinted>2022-08-03T10:47:45Z</cp:lastPrinted>
  <dcterms:created xsi:type="dcterms:W3CDTF">2022-07-29T11:37:51Z</dcterms:created>
  <dcterms:modified xsi:type="dcterms:W3CDTF">2022-08-03T11:44:39Z</dcterms:modified>
</cp:coreProperties>
</file>